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4"/>
  </p:notesMasterIdLst>
  <p:sldIdLst>
    <p:sldId id="256" r:id="rId2"/>
    <p:sldId id="341" r:id="rId3"/>
    <p:sldId id="343" r:id="rId4"/>
    <p:sldId id="344" r:id="rId5"/>
    <p:sldId id="345" r:id="rId6"/>
    <p:sldId id="346" r:id="rId7"/>
    <p:sldId id="350" r:id="rId8"/>
    <p:sldId id="347" r:id="rId9"/>
    <p:sldId id="349" r:id="rId10"/>
    <p:sldId id="351" r:id="rId11"/>
    <p:sldId id="352" r:id="rId12"/>
    <p:sldId id="353" r:id="rId13"/>
  </p:sldIdLst>
  <p:sldSz cx="9144000" cy="6858000" type="screen4x3"/>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57" autoAdjust="0"/>
    <p:restoredTop sz="94684" autoAdjust="0"/>
  </p:normalViewPr>
  <p:slideViewPr>
    <p:cSldViewPr snapToGrid="0" snapToObjects="1">
      <p:cViewPr varScale="1">
        <p:scale>
          <a:sx n="69" d="100"/>
          <a:sy n="69" d="100"/>
        </p:scale>
        <p:origin x="-146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919163" y="744538"/>
            <a:ext cx="4960937"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79768" y="4715153"/>
            <a:ext cx="5438139" cy="4466987"/>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xmlns="" val="4171745836"/>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79768" y="4715153"/>
            <a:ext cx="5438139" cy="4466987"/>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549926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 name="Shape 13"/>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it-IT" sz="1200" b="0" i="0" u="none" strike="noStrike" cap="none">
                <a:solidFill>
                  <a:srgbClr val="888888"/>
                </a:solidFill>
                <a:latin typeface="Calibri"/>
                <a:ea typeface="Calibri"/>
                <a:cs typeface="Calibri"/>
                <a:sym typeface="Calibri"/>
              </a:rPr>
              <a:pPr marL="0" marR="0" lvl="0" indent="0" algn="r" rtl="0">
                <a:spcBef>
                  <a:spcPts val="0"/>
                </a:spcBef>
                <a:buSzPct val="25000"/>
                <a:buNone/>
              </a:pPr>
              <a:t>‹N›</a:t>
            </a:fld>
            <a:endParaRPr lang="it-IT"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cSld name="Confronto">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8" name="Shape 38"/>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it-IT" sz="1200">
                <a:solidFill>
                  <a:srgbClr val="888888"/>
                </a:solidFill>
                <a:latin typeface="Calibri"/>
                <a:ea typeface="Calibri"/>
                <a:cs typeface="Calibri"/>
                <a:sym typeface="Calibri"/>
              </a:rPr>
              <a:pPr marL="0" marR="0" lvl="0" indent="0" algn="r" rtl="0">
                <a:spcBef>
                  <a:spcPts val="0"/>
                </a:spcBef>
                <a:buSzPct val="25000"/>
                <a:buNone/>
              </a:pPr>
              <a:t>‹N›</a:t>
            </a:fld>
            <a:endParaRPr lang="it-IT" sz="120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7" name="Shape 4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it-IT" sz="1200">
                <a:solidFill>
                  <a:srgbClr val="888888"/>
                </a:solidFill>
                <a:latin typeface="Calibri"/>
                <a:ea typeface="Calibri"/>
                <a:cs typeface="Calibri"/>
                <a:sym typeface="Calibri"/>
              </a:rPr>
              <a:pPr marL="0" marR="0" lvl="0" indent="0" algn="r" rtl="0">
                <a:spcBef>
                  <a:spcPts val="0"/>
                </a:spcBef>
                <a:buSzPct val="25000"/>
                <a:buNone/>
              </a:pPr>
              <a:t>‹N›</a:t>
            </a:fld>
            <a:endParaRPr lang="it-IT" sz="12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Vuoto">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it-IT" sz="1200">
                <a:solidFill>
                  <a:srgbClr val="888888"/>
                </a:solidFill>
                <a:latin typeface="Calibri"/>
                <a:ea typeface="Calibri"/>
                <a:cs typeface="Calibri"/>
                <a:sym typeface="Calibri"/>
              </a:rPr>
              <a:pPr marL="0" marR="0" lvl="0" indent="0" algn="r" rtl="0">
                <a:spcBef>
                  <a:spcPts val="0"/>
                </a:spcBef>
                <a:buSzPct val="25000"/>
                <a:buNone/>
              </a:pPr>
              <a:t>‹N›</a:t>
            </a:fld>
            <a:endParaRPr lang="it-IT"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cSld name="Contenuto con didascalia">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6" name="Shape 56"/>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it-IT" sz="1200">
                <a:solidFill>
                  <a:srgbClr val="888888"/>
                </a:solidFill>
                <a:latin typeface="Calibri"/>
                <a:ea typeface="Calibri"/>
                <a:cs typeface="Calibri"/>
                <a:sym typeface="Calibri"/>
              </a:rPr>
              <a:pPr marL="0" marR="0" lvl="0" indent="0" algn="r" rtl="0">
                <a:spcBef>
                  <a:spcPts val="0"/>
                </a:spcBef>
                <a:buSzPct val="25000"/>
                <a:buNone/>
              </a:pPr>
              <a:t>‹N›</a:t>
            </a:fld>
            <a:endParaRPr lang="it-IT"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cSld name="Immagine con didascalia">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it-IT" sz="1200">
                <a:solidFill>
                  <a:srgbClr val="888888"/>
                </a:solidFill>
                <a:latin typeface="Calibri"/>
                <a:ea typeface="Calibri"/>
                <a:cs typeface="Calibri"/>
                <a:sym typeface="Calibri"/>
              </a:rPr>
              <a:pPr marL="0" marR="0" lvl="0" indent="0" algn="r" rtl="0">
                <a:spcBef>
                  <a:spcPts val="0"/>
                </a:spcBef>
                <a:buSzPct val="25000"/>
                <a:buNone/>
              </a:pPr>
              <a:t>‹N›</a:t>
            </a:fld>
            <a:endParaRPr lang="it-IT"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cSld name="Titolo e testo verticale">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it-IT" sz="1200">
                <a:solidFill>
                  <a:srgbClr val="888888"/>
                </a:solidFill>
                <a:latin typeface="Calibri"/>
                <a:ea typeface="Calibri"/>
                <a:cs typeface="Calibri"/>
                <a:sym typeface="Calibri"/>
              </a:rPr>
              <a:pPr marL="0" marR="0" lvl="0" indent="0" algn="r" rtl="0">
                <a:spcBef>
                  <a:spcPts val="0"/>
                </a:spcBef>
                <a:buSzPct val="25000"/>
                <a:buNone/>
              </a:pPr>
              <a:t>‹N›</a:t>
            </a:fld>
            <a:endParaRPr lang="it-IT"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cSld name="Titolo verticale e testo">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it-IT" sz="1200">
                <a:solidFill>
                  <a:srgbClr val="888888"/>
                </a:solidFill>
                <a:latin typeface="Calibri"/>
                <a:ea typeface="Calibri"/>
                <a:cs typeface="Calibri"/>
                <a:sym typeface="Calibri"/>
              </a:rPr>
              <a:pPr marL="0" marR="0" lvl="0" indent="0" algn="r" rtl="0">
                <a:spcBef>
                  <a:spcPts val="0"/>
                </a:spcBef>
                <a:buSzPct val="25000"/>
                <a:buNone/>
              </a:pPr>
              <a:t>‹N›</a:t>
            </a:fld>
            <a:endParaRPr lang="it-IT"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 name="Shape 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it-IT" sz="1200" b="0" i="0" u="none" strike="noStrike" cap="none">
                <a:solidFill>
                  <a:srgbClr val="888888"/>
                </a:solidFill>
                <a:latin typeface="Calibri"/>
                <a:ea typeface="Calibri"/>
                <a:cs typeface="Calibri"/>
                <a:sym typeface="Calibri"/>
              </a:rPr>
              <a:pPr marL="0" marR="0" lvl="0" indent="0" algn="r" rtl="0">
                <a:spcBef>
                  <a:spcPts val="0"/>
                </a:spcBef>
                <a:buSzPct val="25000"/>
                <a:buNone/>
              </a:pPr>
              <a:t>‹N›</a:t>
            </a:fld>
            <a:endParaRPr lang="it-IT"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3" r:id="rId3"/>
    <p:sldLayoutId id="2147483654" r:id="rId4"/>
    <p:sldLayoutId id="2147483655" r:id="rId5"/>
    <p:sldLayoutId id="2147483656" r:id="rId6"/>
    <p:sldLayoutId id="2147483657" r:id="rId7"/>
    <p:sldLayoutId id="214748365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p:nvPr/>
        </p:nvSpPr>
        <p:spPr>
          <a:xfrm>
            <a:off x="1549831" y="2203269"/>
            <a:ext cx="6044339" cy="789874"/>
          </a:xfrm>
          <a:prstGeom prst="rect">
            <a:avLst/>
          </a:prstGeom>
          <a:noFill/>
          <a:ln>
            <a:noFill/>
          </a:ln>
        </p:spPr>
        <p:txBody>
          <a:bodyPr lIns="91425" tIns="45700" rIns="91425" bIns="45700" anchor="t" anchorCtr="0">
            <a:noAutofit/>
          </a:bodyPr>
          <a:lstStyle/>
          <a:p>
            <a:pPr algn="ctr"/>
            <a:r>
              <a:rPr lang="it-IT" sz="1500" dirty="0" smtClean="0">
                <a:latin typeface="Helvetica"/>
                <a:cs typeface="Helvetica"/>
              </a:rPr>
              <a:t>PROGETTO DI RISTRUTTURAZIONE ED ADEGUAMENTO FUNZIONALE DEL CENTRO SPORTIVO RECANATESE DI VIA ALDO MORO</a:t>
            </a:r>
            <a:endParaRPr lang="it-IT" sz="1500" dirty="0">
              <a:latin typeface="Helvetica"/>
              <a:cs typeface="Helvetica"/>
            </a:endParaRPr>
          </a:p>
          <a:p>
            <a:r>
              <a:rPr lang="it-IT" sz="1800" dirty="0">
                <a:latin typeface="Helvetica"/>
                <a:cs typeface="Helvetica"/>
              </a:rPr>
              <a:t> </a:t>
            </a:r>
          </a:p>
          <a:p>
            <a:endParaRPr lang="it-IT" sz="1800" dirty="0">
              <a:latin typeface="Helvetica"/>
              <a:cs typeface="Helvetica"/>
            </a:endParaRPr>
          </a:p>
          <a:p>
            <a:pPr marL="0" marR="0" lvl="0" indent="0" algn="l" rtl="0">
              <a:spcBef>
                <a:spcPts val="0"/>
              </a:spcBef>
              <a:buSzPct val="25000"/>
              <a:buNone/>
            </a:pPr>
            <a:endParaRPr lang="it-IT" sz="1800" b="0" i="0" u="none" strike="noStrike" cap="none" dirty="0">
              <a:solidFill>
                <a:schemeClr val="dk1"/>
              </a:solidFill>
              <a:latin typeface="Calibri"/>
              <a:ea typeface="Calibri"/>
              <a:cs typeface="Calibri"/>
              <a:sym typeface="Calibri"/>
            </a:endParaRPr>
          </a:p>
        </p:txBody>
      </p:sp>
      <p:sp>
        <p:nvSpPr>
          <p:cNvPr id="9" name="Rettangolo 8"/>
          <p:cNvSpPr/>
          <p:nvPr/>
        </p:nvSpPr>
        <p:spPr>
          <a:xfrm>
            <a:off x="3223714" y="1532947"/>
            <a:ext cx="2696572" cy="276999"/>
          </a:xfrm>
          <a:prstGeom prst="rect">
            <a:avLst/>
          </a:prstGeom>
        </p:spPr>
        <p:txBody>
          <a:bodyPr wrap="none">
            <a:spAutoFit/>
          </a:bodyPr>
          <a:lstStyle/>
          <a:p>
            <a:r>
              <a:rPr lang="it-IT" sz="1200" b="1" dirty="0" err="1" smtClean="0"/>
              <a:t>Asd</a:t>
            </a:r>
            <a:r>
              <a:rPr lang="it-IT" sz="1200" b="1" dirty="0" smtClean="0"/>
              <a:t> </a:t>
            </a:r>
            <a:r>
              <a:rPr lang="it-IT" sz="1200" b="1" dirty="0" err="1" smtClean="0"/>
              <a:t>Helvia</a:t>
            </a:r>
            <a:r>
              <a:rPr lang="it-IT" sz="1200" b="1" dirty="0" smtClean="0"/>
              <a:t> </a:t>
            </a:r>
            <a:r>
              <a:rPr lang="it-IT" sz="1200" b="1" dirty="0" err="1" smtClean="0"/>
              <a:t>Recina</a:t>
            </a:r>
            <a:r>
              <a:rPr lang="it-IT" sz="1200" b="1" dirty="0" smtClean="0"/>
              <a:t> </a:t>
            </a:r>
            <a:r>
              <a:rPr lang="it-IT" sz="1200" b="1" dirty="0" err="1" smtClean="0"/>
              <a:t>Futsal</a:t>
            </a:r>
            <a:r>
              <a:rPr lang="it-IT" sz="1200" b="1" dirty="0" smtClean="0"/>
              <a:t> Recanati</a:t>
            </a:r>
          </a:p>
        </p:txBody>
      </p:sp>
      <p:pic>
        <p:nvPicPr>
          <p:cNvPr id="1026" name="Picture 2" descr="C:\Users\SALAVI~1\AppData\Local\Temp\Rar$DRa0.343\Foto HR\Nuovo Logo HR Futsal Recanati.jpg"/>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2680629" y="1431236"/>
            <a:ext cx="333791" cy="480419"/>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3" descr="D:\Dati\calcioa5\BANDO IMPIANTO 2013\PROGETTO PRESENTATO\CAMPO CALCETTO Via Aldo Moro\_2017 Luglio - Bando Regione+Finanziamento Comune\_ESECUTIVO\inquadramento cartiglio.jpg"/>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a:stretch/>
        </p:blipFill>
        <p:spPr bwMode="auto">
          <a:xfrm>
            <a:off x="2041902" y="3270142"/>
            <a:ext cx="5060197" cy="2960177"/>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Immagine 1"/>
          <p:cNvPicPr>
            <a:picLocks noChangeAspect="1"/>
          </p:cNvPicPr>
          <p:nvPr/>
        </p:nvPicPr>
        <p:blipFill>
          <a:blip r:embed="rId5"/>
          <a:stretch>
            <a:fillRect/>
          </a:stretch>
        </p:blipFill>
        <p:spPr>
          <a:xfrm>
            <a:off x="2333897" y="182880"/>
            <a:ext cx="4310743" cy="135006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84"/>
          <p:cNvSpPr txBox="1"/>
          <p:nvPr/>
        </p:nvSpPr>
        <p:spPr>
          <a:xfrm>
            <a:off x="1375475" y="209228"/>
            <a:ext cx="6393050" cy="550190"/>
          </a:xfrm>
          <a:prstGeom prst="rect">
            <a:avLst/>
          </a:prstGeom>
          <a:solidFill>
            <a:schemeClr val="bg2">
              <a:lumMod val="20000"/>
              <a:lumOff val="80000"/>
            </a:schemeClr>
          </a:solidFill>
          <a:ln>
            <a:noFill/>
          </a:ln>
        </p:spPr>
        <p:txBody>
          <a:bodyPr lIns="91425" tIns="45700" rIns="91425" bIns="45700" anchor="t" anchorCtr="0">
            <a:noAutofit/>
          </a:bodyPr>
          <a:lstStyle>
            <a:defPPr marR="0" lvl="0" algn="l" rtl="0">
              <a:lnSpc>
                <a:spcPct val="100000"/>
              </a:lnSpc>
              <a:spcBef>
                <a:spcPts val="0"/>
              </a:spcBef>
              <a:spcAft>
                <a:spcPts val="0"/>
              </a:spcAft>
            </a:defPPr>
            <a:lvl1pPr algn="ctr">
              <a:defRPr sz="1800">
                <a:latin typeface="Helvetica"/>
                <a:cs typeface="Helvetica"/>
              </a:defRPr>
            </a:lvl1pPr>
          </a:lstStyle>
          <a:p>
            <a:r>
              <a:rPr lang="it-IT" dirty="0" smtClean="0"/>
              <a:t>PARTICOLARI </a:t>
            </a:r>
            <a:endParaRPr lang="it-IT" dirty="0"/>
          </a:p>
        </p:txBody>
      </p:sp>
      <p:pic>
        <p:nvPicPr>
          <p:cNvPr id="6146" name="Picture 2" descr="\\Federico-vaio\scambio\PRESENTAZIONE Campo Calcio 5\PARTICOLARI.jpg"/>
          <p:cNvPicPr>
            <a:picLocks noChangeAspect="1" noChangeArrowheads="1"/>
          </p:cNvPicPr>
          <p:nvPr/>
        </p:nvPicPr>
        <p:blipFill rotWithShape="1">
          <a:blip r:embed="rId2" cstate="screen">
            <a:extLst>
              <a:ext uri="{28A0092B-C50C-407E-A947-70E740481C1C}">
                <a14:useLocalDpi xmlns:a14="http://schemas.microsoft.com/office/drawing/2010/main" xmlns=""/>
              </a:ext>
            </a:extLst>
          </a:blip>
          <a:srcRect/>
          <a:stretch/>
        </p:blipFill>
        <p:spPr bwMode="auto">
          <a:xfrm>
            <a:off x="552450" y="1281257"/>
            <a:ext cx="5114925" cy="2709717"/>
          </a:xfrm>
          <a:prstGeom prst="rect">
            <a:avLst/>
          </a:prstGeom>
          <a:noFill/>
          <a:extLst>
            <a:ext uri="{909E8E84-426E-40DD-AFC4-6F175D3DCCD1}">
              <a14:hiddenFill xmlns:a14="http://schemas.microsoft.com/office/drawing/2010/main" xmlns="">
                <a:solidFill>
                  <a:srgbClr val="FFFFFF"/>
                </a:solidFill>
              </a14:hiddenFill>
            </a:ext>
          </a:extLst>
        </p:spPr>
      </p:pic>
      <p:pic>
        <p:nvPicPr>
          <p:cNvPr id="6147" name="Picture 3" descr="\\Federico-vaio\scambio\PRESENTAZIONE Campo Calcio 5\PARTICOLARI.jpg"/>
          <p:cNvPicPr>
            <a:picLocks noChangeAspect="1" noChangeArrowheads="1"/>
          </p:cNvPicPr>
          <p:nvPr/>
        </p:nvPicPr>
        <p:blipFill rotWithShape="1">
          <a:blip r:embed="rId3" cstate="screen">
            <a:extLst>
              <a:ext uri="{28A0092B-C50C-407E-A947-70E740481C1C}">
                <a14:useLocalDpi xmlns:a14="http://schemas.microsoft.com/office/drawing/2010/main" xmlns=""/>
              </a:ext>
            </a:extLst>
          </a:blip>
          <a:srcRect/>
          <a:stretch/>
        </p:blipFill>
        <p:spPr bwMode="auto">
          <a:xfrm>
            <a:off x="417214" y="3990975"/>
            <a:ext cx="6185496" cy="2390777"/>
          </a:xfrm>
          <a:prstGeom prst="rect">
            <a:avLst/>
          </a:prstGeom>
          <a:noFill/>
          <a:extLst>
            <a:ext uri="{909E8E84-426E-40DD-AFC4-6F175D3DCCD1}">
              <a14:hiddenFill xmlns:a14="http://schemas.microsoft.com/office/drawing/2010/main" xmlns="">
                <a:solidFill>
                  <a:srgbClr val="FFFFFF"/>
                </a:solidFill>
              </a14:hiddenFill>
            </a:ext>
          </a:extLst>
        </p:spPr>
      </p:pic>
      <p:sp>
        <p:nvSpPr>
          <p:cNvPr id="6" name="CasellaDiTesto 5"/>
          <p:cNvSpPr txBox="1"/>
          <p:nvPr/>
        </p:nvSpPr>
        <p:spPr>
          <a:xfrm>
            <a:off x="6038850" y="2151728"/>
            <a:ext cx="2781300" cy="2800767"/>
          </a:xfrm>
          <a:prstGeom prst="rect">
            <a:avLst/>
          </a:prstGeom>
          <a:noFill/>
        </p:spPr>
        <p:txBody>
          <a:bodyPr wrap="square" rtlCol="0">
            <a:spAutoFit/>
          </a:bodyPr>
          <a:lstStyle/>
          <a:p>
            <a:pPr algn="just"/>
            <a:r>
              <a:rPr lang="it-IT" sz="1600" dirty="0" smtClean="0"/>
              <a:t>Pavimentazione </a:t>
            </a:r>
            <a:r>
              <a:rPr lang="it-IT" sz="1600" dirty="0"/>
              <a:t>da gioco </a:t>
            </a:r>
            <a:r>
              <a:rPr lang="it-IT" sz="1600" dirty="0" smtClean="0"/>
              <a:t>polivalente dello </a:t>
            </a:r>
            <a:r>
              <a:rPr lang="it-IT" sz="1600" dirty="0"/>
              <a:t>spessore di mm. 7 </a:t>
            </a:r>
            <a:r>
              <a:rPr lang="it-IT" sz="1600" dirty="0" smtClean="0"/>
              <a:t>costituita da un </a:t>
            </a:r>
            <a:r>
              <a:rPr lang="it-IT" sz="1600" dirty="0"/>
              <a:t>tappeto </a:t>
            </a:r>
            <a:r>
              <a:rPr lang="it-IT" sz="1600" dirty="0" smtClean="0"/>
              <a:t>in </a:t>
            </a:r>
            <a:r>
              <a:rPr lang="it-IT" sz="1600" dirty="0"/>
              <a:t>gomma granulare dello spessore di 5 </a:t>
            </a:r>
            <a:r>
              <a:rPr lang="it-IT" sz="1600" dirty="0" smtClean="0"/>
              <a:t>mm ed applicazione successiva di prodotto </a:t>
            </a:r>
            <a:r>
              <a:rPr lang="it-IT" sz="1600" dirty="0"/>
              <a:t>poliuretanico </a:t>
            </a:r>
            <a:r>
              <a:rPr lang="it-IT" sz="1600" dirty="0" smtClean="0"/>
              <a:t>bicomponente. </a:t>
            </a:r>
          </a:p>
          <a:p>
            <a:pPr algn="just"/>
            <a:r>
              <a:rPr lang="it-IT" sz="1600" dirty="0" smtClean="0"/>
              <a:t>Il tutto su sottofondo in calcestruzzo.</a:t>
            </a:r>
            <a:endParaRPr lang="it-IT" sz="1600" dirty="0"/>
          </a:p>
          <a:p>
            <a:pPr algn="just"/>
            <a:r>
              <a:rPr lang="it-IT" sz="1600" dirty="0"/>
              <a:t> </a:t>
            </a:r>
          </a:p>
        </p:txBody>
      </p:sp>
    </p:spTree>
    <p:extLst>
      <p:ext uri="{BB962C8B-B14F-4D97-AF65-F5344CB8AC3E}">
        <p14:creationId xmlns:p14="http://schemas.microsoft.com/office/powerpoint/2010/main" xmlns="" val="22917630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84"/>
          <p:cNvSpPr txBox="1"/>
          <p:nvPr/>
        </p:nvSpPr>
        <p:spPr>
          <a:xfrm>
            <a:off x="1375475" y="209228"/>
            <a:ext cx="6393050" cy="550190"/>
          </a:xfrm>
          <a:prstGeom prst="rect">
            <a:avLst/>
          </a:prstGeom>
          <a:solidFill>
            <a:schemeClr val="bg2">
              <a:lumMod val="20000"/>
              <a:lumOff val="80000"/>
            </a:schemeClr>
          </a:solidFill>
          <a:ln>
            <a:noFill/>
          </a:ln>
        </p:spPr>
        <p:txBody>
          <a:bodyPr lIns="91425" tIns="45700" rIns="91425" bIns="45700" anchor="t" anchorCtr="0">
            <a:noAutofit/>
          </a:bodyPr>
          <a:lstStyle>
            <a:defPPr marR="0" lvl="0" algn="l" rtl="0">
              <a:lnSpc>
                <a:spcPct val="100000"/>
              </a:lnSpc>
              <a:spcBef>
                <a:spcPts val="0"/>
              </a:spcBef>
              <a:spcAft>
                <a:spcPts val="0"/>
              </a:spcAft>
            </a:defPPr>
            <a:lvl1pPr algn="ctr">
              <a:defRPr sz="1800">
                <a:latin typeface="Helvetica"/>
                <a:cs typeface="Helvetica"/>
              </a:defRPr>
            </a:lvl1pPr>
          </a:lstStyle>
          <a:p>
            <a:r>
              <a:rPr lang="it-IT" dirty="0" smtClean="0"/>
              <a:t>SIMULAZIONE SPAZIO INTERNO </a:t>
            </a:r>
            <a:endParaRPr lang="it-IT" dirty="0"/>
          </a:p>
        </p:txBody>
      </p:sp>
      <p:pic>
        <p:nvPicPr>
          <p:cNvPr id="7170" name="Picture 2" descr="\\Federico-vaio\scambio\PRESENTAZIONE Campo Calcio 5\tensostrutture-in-acciaio__.jpg"/>
          <p:cNvPicPr>
            <a:picLocks noChangeAspect="1" noChangeArrowheads="1"/>
          </p:cNvPicPr>
          <p:nvPr/>
        </p:nvPicPr>
        <p:blipFill>
          <a:blip r:embed="rId2">
            <a:extLst>
              <a:ext uri="{28A0092B-C50C-407E-A947-70E740481C1C}">
                <a14:useLocalDpi xmlns:a14="http://schemas.microsoft.com/office/drawing/2010/main" xmlns=""/>
              </a:ext>
            </a:extLst>
          </a:blip>
          <a:srcRect/>
          <a:stretch>
            <a:fillRect/>
          </a:stretch>
        </p:blipFill>
        <p:spPr bwMode="auto">
          <a:xfrm>
            <a:off x="558706" y="1149668"/>
            <a:ext cx="8026588" cy="537781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058731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84"/>
          <p:cNvSpPr txBox="1"/>
          <p:nvPr/>
        </p:nvSpPr>
        <p:spPr>
          <a:xfrm>
            <a:off x="1375475" y="209228"/>
            <a:ext cx="6393050" cy="550190"/>
          </a:xfrm>
          <a:prstGeom prst="rect">
            <a:avLst/>
          </a:prstGeom>
          <a:solidFill>
            <a:schemeClr val="bg2">
              <a:lumMod val="20000"/>
              <a:lumOff val="80000"/>
            </a:schemeClr>
          </a:solidFill>
          <a:ln>
            <a:noFill/>
          </a:ln>
        </p:spPr>
        <p:txBody>
          <a:bodyPr lIns="91425" tIns="45700" rIns="91425" bIns="45700" anchor="t" anchorCtr="0">
            <a:noAutofit/>
          </a:bodyPr>
          <a:lstStyle>
            <a:defPPr marR="0" lvl="0" algn="l" rtl="0">
              <a:lnSpc>
                <a:spcPct val="100000"/>
              </a:lnSpc>
              <a:spcBef>
                <a:spcPts val="0"/>
              </a:spcBef>
              <a:spcAft>
                <a:spcPts val="0"/>
              </a:spcAft>
            </a:defPPr>
            <a:lvl1pPr algn="ctr">
              <a:defRPr sz="1800">
                <a:latin typeface="Helvetica"/>
                <a:cs typeface="Helvetica"/>
              </a:defRPr>
            </a:lvl1pPr>
          </a:lstStyle>
          <a:p>
            <a:r>
              <a:rPr lang="it-IT" dirty="0" smtClean="0"/>
              <a:t>QUADRO ECONOMICO </a:t>
            </a:r>
            <a:endParaRPr lang="it-IT" dirty="0"/>
          </a:p>
        </p:txBody>
      </p:sp>
      <p:pic>
        <p:nvPicPr>
          <p:cNvPr id="8194" name="Picture 2" descr="\\Federico-vaio\scambio\PRESENTAZIONE Campo Calcio 5\Quadro economico.jpg"/>
          <p:cNvPicPr>
            <a:picLocks noChangeAspect="1" noChangeArrowheads="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1549908" y="1350264"/>
            <a:ext cx="6044184" cy="415747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054245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84"/>
          <p:cNvSpPr txBox="1"/>
          <p:nvPr/>
        </p:nvSpPr>
        <p:spPr>
          <a:xfrm>
            <a:off x="1549831" y="209228"/>
            <a:ext cx="6044339" cy="550190"/>
          </a:xfrm>
          <a:prstGeom prst="rect">
            <a:avLst/>
          </a:prstGeom>
          <a:solidFill>
            <a:schemeClr val="bg2">
              <a:lumMod val="20000"/>
              <a:lumOff val="80000"/>
            </a:schemeClr>
          </a:solidFill>
          <a:ln>
            <a:noFill/>
          </a:ln>
        </p:spPr>
        <p:txBody>
          <a:bodyPr lIns="91425" tIns="45700" rIns="91425" bIns="45700" anchor="t" anchorCtr="0">
            <a:noAutofit/>
          </a:bodyPr>
          <a:lstStyle/>
          <a:p>
            <a:pPr algn="ctr"/>
            <a:r>
              <a:rPr lang="it-IT" sz="1800" dirty="0" smtClean="0">
                <a:latin typeface="Helvetica"/>
                <a:cs typeface="Helvetica"/>
              </a:rPr>
              <a:t>CARATTERISTICHE ATTUALI DELL’IMPIANTO</a:t>
            </a:r>
            <a:endParaRPr lang="it-IT" sz="1800" dirty="0">
              <a:latin typeface="Helvetica"/>
              <a:cs typeface="Helvetica"/>
            </a:endParaRPr>
          </a:p>
        </p:txBody>
      </p:sp>
      <p:sp>
        <p:nvSpPr>
          <p:cNvPr id="6" name="CasellaDiTesto 5"/>
          <p:cNvSpPr txBox="1"/>
          <p:nvPr/>
        </p:nvSpPr>
        <p:spPr>
          <a:xfrm>
            <a:off x="1344478" y="984142"/>
            <a:ext cx="6455044" cy="1815882"/>
          </a:xfrm>
          <a:prstGeom prst="rect">
            <a:avLst/>
          </a:prstGeom>
          <a:noFill/>
        </p:spPr>
        <p:txBody>
          <a:bodyPr wrap="square" rtlCol="0">
            <a:spAutoFit/>
          </a:bodyPr>
          <a:lstStyle/>
          <a:p>
            <a:pPr algn="just"/>
            <a:r>
              <a:rPr lang="it-IT" sz="1600" dirty="0" smtClean="0"/>
              <a:t>L’impianto è costituito da due campi all’aperto, da locali spogliatoio e da un’area di pertinenza esterna.</a:t>
            </a:r>
          </a:p>
          <a:p>
            <a:pPr algn="just"/>
            <a:r>
              <a:rPr lang="it-IT" sz="1600" dirty="0"/>
              <a:t>I due </a:t>
            </a:r>
            <a:r>
              <a:rPr lang="it-IT" sz="1600" dirty="0" smtClean="0"/>
              <a:t>campi, </a:t>
            </a:r>
            <a:r>
              <a:rPr lang="it-IT" sz="1600" dirty="0"/>
              <a:t>entrambi all’aperto, hanno il fondo in materiale sintetico ed utilizzabili sia per il calcio a 5 (entrambi) che per il tennis (uno dei due).</a:t>
            </a:r>
          </a:p>
          <a:p>
            <a:pPr algn="just"/>
            <a:r>
              <a:rPr lang="it-IT" sz="1600" dirty="0" smtClean="0"/>
              <a:t>L’impianto infatti, adibito </a:t>
            </a:r>
            <a:r>
              <a:rPr lang="it-IT" sz="1600" dirty="0"/>
              <a:t>inizialmente per il gioco del tennis, da oltre </a:t>
            </a:r>
            <a:r>
              <a:rPr lang="it-IT" sz="1600" dirty="0" smtClean="0"/>
              <a:t>15 </a:t>
            </a:r>
            <a:r>
              <a:rPr lang="it-IT" sz="1600" dirty="0"/>
              <a:t>anni viene utilizzato in via prevalente per il gioco del calcio a </a:t>
            </a:r>
            <a:r>
              <a:rPr lang="it-IT" sz="1600" dirty="0" smtClean="0"/>
              <a:t>5.</a:t>
            </a:r>
            <a:endParaRPr lang="it-IT" sz="1600" dirty="0"/>
          </a:p>
        </p:txBody>
      </p:sp>
      <p:pic>
        <p:nvPicPr>
          <p:cNvPr id="1027" name="Picture 3" descr="\\Federico-vaio\scambio\PRESENTAZIONE Campo Calcio 5\Panoramica_senza titolo1.jpg"/>
          <p:cNvPicPr>
            <a:picLocks noChangeAspect="1" noChangeArrowheads="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323850" y="3540692"/>
            <a:ext cx="8496300" cy="26068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453336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84"/>
          <p:cNvSpPr txBox="1"/>
          <p:nvPr/>
        </p:nvSpPr>
        <p:spPr>
          <a:xfrm>
            <a:off x="1375475" y="209228"/>
            <a:ext cx="6393050" cy="550190"/>
          </a:xfrm>
          <a:prstGeom prst="rect">
            <a:avLst/>
          </a:prstGeom>
          <a:solidFill>
            <a:schemeClr val="bg2">
              <a:lumMod val="20000"/>
              <a:lumOff val="80000"/>
            </a:schemeClr>
          </a:solidFill>
          <a:ln>
            <a:noFill/>
          </a:ln>
        </p:spPr>
        <p:txBody>
          <a:bodyPr lIns="91425" tIns="45700" rIns="91425" bIns="45700" anchor="t" anchorCtr="0">
            <a:noAutofit/>
          </a:bodyPr>
          <a:lstStyle>
            <a:defPPr marR="0" lvl="0" algn="l" rtl="0">
              <a:lnSpc>
                <a:spcPct val="100000"/>
              </a:lnSpc>
              <a:spcBef>
                <a:spcPts val="0"/>
              </a:spcBef>
              <a:spcAft>
                <a:spcPts val="0"/>
              </a:spcAft>
            </a:defPPr>
            <a:lvl1pPr algn="ctr">
              <a:defRPr sz="1800">
                <a:latin typeface="Helvetica"/>
                <a:cs typeface="Helvetica"/>
              </a:defRPr>
            </a:lvl1pPr>
          </a:lstStyle>
          <a:p>
            <a:r>
              <a:rPr lang="it-IT" dirty="0"/>
              <a:t>ATTIVITA’ DELL’ASD HELVIA RECINA FUTSAL RECANATI </a:t>
            </a:r>
          </a:p>
        </p:txBody>
      </p:sp>
      <p:sp>
        <p:nvSpPr>
          <p:cNvPr id="6" name="CasellaDiTesto 5"/>
          <p:cNvSpPr txBox="1"/>
          <p:nvPr/>
        </p:nvSpPr>
        <p:spPr>
          <a:xfrm>
            <a:off x="1344478" y="1197620"/>
            <a:ext cx="6455044" cy="4955203"/>
          </a:xfrm>
          <a:prstGeom prst="rect">
            <a:avLst/>
          </a:prstGeom>
          <a:noFill/>
        </p:spPr>
        <p:txBody>
          <a:bodyPr wrap="square" rtlCol="0">
            <a:spAutoFit/>
          </a:bodyPr>
          <a:lstStyle/>
          <a:p>
            <a:pPr marL="285750" indent="-285750" algn="just">
              <a:buFontTx/>
              <a:buChar char="-"/>
            </a:pPr>
            <a:r>
              <a:rPr lang="it-IT" sz="1600" dirty="0" smtClean="0"/>
              <a:t>L’</a:t>
            </a:r>
            <a:r>
              <a:rPr lang="it-IT" sz="1600" dirty="0" err="1" smtClean="0"/>
              <a:t>asd</a:t>
            </a:r>
            <a:r>
              <a:rPr lang="it-IT" sz="1600" dirty="0" smtClean="0"/>
              <a:t> </a:t>
            </a:r>
            <a:r>
              <a:rPr lang="it-IT" sz="1600" dirty="0" err="1" smtClean="0"/>
              <a:t>Helvia</a:t>
            </a:r>
            <a:r>
              <a:rPr lang="it-IT" sz="1600" dirty="0" smtClean="0"/>
              <a:t> </a:t>
            </a:r>
            <a:r>
              <a:rPr lang="it-IT" sz="1600" dirty="0" err="1" smtClean="0"/>
              <a:t>Recina</a:t>
            </a:r>
            <a:r>
              <a:rPr lang="it-IT" sz="1600" dirty="0" smtClean="0"/>
              <a:t> </a:t>
            </a:r>
            <a:r>
              <a:rPr lang="it-IT" sz="1600" dirty="0" err="1" smtClean="0"/>
              <a:t>Futsal</a:t>
            </a:r>
            <a:r>
              <a:rPr lang="it-IT" sz="1600" dirty="0" smtClean="0"/>
              <a:t> Recanati (ultima denominazione dopo la fusione con la società </a:t>
            </a:r>
            <a:r>
              <a:rPr lang="it-IT" sz="1600" dirty="0" err="1" smtClean="0"/>
              <a:t>Futsal</a:t>
            </a:r>
            <a:r>
              <a:rPr lang="it-IT" sz="1600" dirty="0" smtClean="0"/>
              <a:t> Recanati del 2015) è stata costituita nel 1983 e da allora partecipa ai campionati di calcio a 5 organizzati dalla FIGC LND;</a:t>
            </a:r>
          </a:p>
          <a:p>
            <a:pPr algn="just"/>
            <a:endParaRPr lang="it-IT" sz="1600" dirty="0" smtClean="0"/>
          </a:p>
          <a:p>
            <a:pPr marL="285750" indent="-285750" algn="just">
              <a:buFontTx/>
              <a:buChar char="-"/>
            </a:pPr>
            <a:r>
              <a:rPr lang="it-IT" sz="1600" dirty="0" smtClean="0"/>
              <a:t>L’attività attuale vede la partecipazione dell’associazione, con proprie squadre, ai campionati di calcio a 5:</a:t>
            </a:r>
          </a:p>
          <a:p>
            <a:pPr marL="542925" algn="just"/>
            <a:r>
              <a:rPr lang="it-IT" sz="1600" dirty="0" smtClean="0"/>
              <a:t>Serie C2 maschile;</a:t>
            </a:r>
          </a:p>
          <a:p>
            <a:pPr marL="542925" lvl="2" algn="just"/>
            <a:r>
              <a:rPr lang="it-IT" sz="1600" dirty="0" smtClean="0"/>
              <a:t>Serie </a:t>
            </a:r>
            <a:r>
              <a:rPr lang="it-IT" sz="1600" dirty="0"/>
              <a:t>C femminile;</a:t>
            </a:r>
          </a:p>
          <a:p>
            <a:pPr marL="542925" algn="just"/>
            <a:r>
              <a:rPr lang="it-IT" sz="1600" dirty="0" smtClean="0"/>
              <a:t>Juniores </a:t>
            </a:r>
            <a:r>
              <a:rPr lang="it-IT" sz="1600" dirty="0"/>
              <a:t>maschile;</a:t>
            </a:r>
          </a:p>
          <a:p>
            <a:pPr indent="542925" algn="just"/>
            <a:r>
              <a:rPr lang="it-IT" sz="1600" dirty="0" smtClean="0"/>
              <a:t>Allievi </a:t>
            </a:r>
            <a:r>
              <a:rPr lang="it-IT" sz="1600" dirty="0"/>
              <a:t>maschile.</a:t>
            </a:r>
          </a:p>
          <a:p>
            <a:pPr indent="266700" algn="just"/>
            <a:r>
              <a:rPr lang="it-IT" sz="1600" dirty="0" smtClean="0"/>
              <a:t>Per un totale di 63 atleti tesserati e 20 tra dirigenti e tecnici;</a:t>
            </a:r>
          </a:p>
          <a:p>
            <a:pPr indent="266700" algn="just"/>
            <a:endParaRPr lang="it-IT" sz="1600" dirty="0" smtClean="0"/>
          </a:p>
          <a:p>
            <a:pPr marL="285750" indent="-285750" algn="just">
              <a:buFontTx/>
              <a:buChar char="-"/>
            </a:pPr>
            <a:r>
              <a:rPr lang="it-IT" sz="1600" dirty="0" smtClean="0"/>
              <a:t>L’attività viene svolta nei campi all’aperto del centro sportivo per le squadre maschili mentre da due anni l’attività della squadra femminile viene svolta nella palestra della scuola media Patrizi adattata anche a campo di calcio a 5.</a:t>
            </a:r>
          </a:p>
          <a:p>
            <a:pPr marL="285750" indent="-285750">
              <a:buFontTx/>
              <a:buChar char="-"/>
            </a:pPr>
            <a:endParaRPr lang="it-IT" sz="1600" dirty="0" smtClean="0"/>
          </a:p>
          <a:p>
            <a:pPr marL="285750" indent="-285750">
              <a:buFontTx/>
              <a:buChar char="-"/>
            </a:pPr>
            <a:endParaRPr lang="it-IT" dirty="0" smtClean="0"/>
          </a:p>
          <a:p>
            <a:r>
              <a:rPr lang="it-IT" dirty="0" smtClean="0"/>
              <a:t> </a:t>
            </a:r>
            <a:endParaRPr lang="it-IT" dirty="0"/>
          </a:p>
        </p:txBody>
      </p:sp>
    </p:spTree>
    <p:extLst>
      <p:ext uri="{BB962C8B-B14F-4D97-AF65-F5344CB8AC3E}">
        <p14:creationId xmlns:p14="http://schemas.microsoft.com/office/powerpoint/2010/main" xmlns="" val="16381930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84"/>
          <p:cNvSpPr txBox="1"/>
          <p:nvPr/>
        </p:nvSpPr>
        <p:spPr>
          <a:xfrm>
            <a:off x="1375475" y="209228"/>
            <a:ext cx="6393050" cy="550190"/>
          </a:xfrm>
          <a:prstGeom prst="rect">
            <a:avLst/>
          </a:prstGeom>
          <a:solidFill>
            <a:schemeClr val="bg2">
              <a:lumMod val="20000"/>
              <a:lumOff val="80000"/>
            </a:schemeClr>
          </a:solidFill>
          <a:ln>
            <a:noFill/>
          </a:ln>
        </p:spPr>
        <p:txBody>
          <a:bodyPr lIns="91425" tIns="45700" rIns="91425" bIns="45700" anchor="t" anchorCtr="0">
            <a:noAutofit/>
          </a:bodyPr>
          <a:lstStyle>
            <a:defPPr marR="0" lvl="0" algn="l" rtl="0">
              <a:lnSpc>
                <a:spcPct val="100000"/>
              </a:lnSpc>
              <a:spcBef>
                <a:spcPts val="0"/>
              </a:spcBef>
              <a:spcAft>
                <a:spcPts val="0"/>
              </a:spcAft>
            </a:defPPr>
            <a:lvl1pPr algn="ctr">
              <a:defRPr sz="1800">
                <a:latin typeface="Helvetica"/>
                <a:cs typeface="Helvetica"/>
              </a:defRPr>
            </a:lvl1pPr>
          </a:lstStyle>
          <a:p>
            <a:r>
              <a:rPr lang="it-IT" dirty="0" smtClean="0"/>
              <a:t>NECESSITA’ ED EVIDENZE RISCONTRATE </a:t>
            </a:r>
            <a:endParaRPr lang="it-IT" dirty="0"/>
          </a:p>
        </p:txBody>
      </p:sp>
      <p:sp>
        <p:nvSpPr>
          <p:cNvPr id="6" name="CasellaDiTesto 5"/>
          <p:cNvSpPr txBox="1"/>
          <p:nvPr/>
        </p:nvSpPr>
        <p:spPr>
          <a:xfrm>
            <a:off x="1344478" y="1043732"/>
            <a:ext cx="6455044" cy="4770537"/>
          </a:xfrm>
          <a:prstGeom prst="rect">
            <a:avLst/>
          </a:prstGeom>
          <a:noFill/>
        </p:spPr>
        <p:txBody>
          <a:bodyPr wrap="square" rtlCol="0">
            <a:spAutoFit/>
          </a:bodyPr>
          <a:lstStyle/>
          <a:p>
            <a:pPr marL="285750" indent="-285750" algn="just">
              <a:buFontTx/>
              <a:buChar char="-"/>
            </a:pPr>
            <a:r>
              <a:rPr lang="it-IT" sz="1600" dirty="0"/>
              <a:t>La FIGC LND ha imposto di far svolgere i campionati di calcio a 5 serie C1 (tale imposizione negli anni futuri verrà estesa a tutti gli ordini di campionati) in impianti al coperto con fondo in legno o materiale sintetico </a:t>
            </a:r>
            <a:r>
              <a:rPr lang="it-IT" sz="1600" dirty="0" smtClean="0"/>
              <a:t>liscio;</a:t>
            </a:r>
          </a:p>
          <a:p>
            <a:pPr algn="just"/>
            <a:endParaRPr lang="it-IT" sz="1600" dirty="0" smtClean="0"/>
          </a:p>
          <a:p>
            <a:pPr marL="285750" indent="-285750" algn="just">
              <a:buFontTx/>
              <a:buChar char="-"/>
            </a:pPr>
            <a:r>
              <a:rPr lang="it-IT" sz="1600" dirty="0"/>
              <a:t>Il Comune di Recanati ha la necessità di aumentare l’offerta </a:t>
            </a:r>
            <a:r>
              <a:rPr lang="it-IT" sz="1600" dirty="0" smtClean="0"/>
              <a:t>dell’impiantistica sportiva;</a:t>
            </a:r>
          </a:p>
          <a:p>
            <a:pPr algn="just"/>
            <a:endParaRPr lang="it-IT" sz="1600" dirty="0" smtClean="0"/>
          </a:p>
          <a:p>
            <a:pPr marL="285750" indent="-285750" algn="just">
              <a:buFontTx/>
              <a:buChar char="-"/>
            </a:pPr>
            <a:r>
              <a:rPr lang="it-IT" sz="1600" dirty="0" smtClean="0"/>
              <a:t>Il fondo sintetico del campo 1 va sostituito per la sua vetustà; </a:t>
            </a:r>
          </a:p>
          <a:p>
            <a:pPr algn="just"/>
            <a:endParaRPr lang="it-IT" sz="1600" dirty="0" smtClean="0"/>
          </a:p>
          <a:p>
            <a:pPr marL="285750" indent="-285750" algn="just">
              <a:buFontTx/>
              <a:buChar char="-"/>
            </a:pPr>
            <a:r>
              <a:rPr lang="it-IT" sz="1600" dirty="0" smtClean="0"/>
              <a:t>Le scuole adiacenti </a:t>
            </a:r>
            <a:r>
              <a:rPr lang="it-IT" sz="1600" dirty="0"/>
              <a:t>l’impianto sportivo </a:t>
            </a:r>
            <a:r>
              <a:rPr lang="it-IT" sz="1600" dirty="0" smtClean="0"/>
              <a:t>hanno </a:t>
            </a:r>
            <a:r>
              <a:rPr lang="it-IT" sz="1600" dirty="0"/>
              <a:t>la necessità di avere </a:t>
            </a:r>
            <a:r>
              <a:rPr lang="it-IT" sz="1600" dirty="0" smtClean="0"/>
              <a:t>ulteriori spazi per far svolgere ai ragazzi l’attività motoria;</a:t>
            </a:r>
          </a:p>
          <a:p>
            <a:pPr algn="just"/>
            <a:endParaRPr lang="it-IT" sz="1600" dirty="0" smtClean="0"/>
          </a:p>
          <a:p>
            <a:pPr marL="285750" indent="-285750" algn="just">
              <a:buFontTx/>
              <a:buChar char="-"/>
            </a:pPr>
            <a:r>
              <a:rPr lang="it-IT" sz="1600" dirty="0" smtClean="0"/>
              <a:t>l’</a:t>
            </a:r>
            <a:r>
              <a:rPr lang="it-IT" sz="1600" dirty="0" err="1" smtClean="0"/>
              <a:t>Asd</a:t>
            </a:r>
            <a:r>
              <a:rPr lang="it-IT" sz="1600" dirty="0" smtClean="0"/>
              <a:t> </a:t>
            </a:r>
            <a:r>
              <a:rPr lang="it-IT" sz="1600" dirty="0" err="1"/>
              <a:t>Helvia</a:t>
            </a:r>
            <a:r>
              <a:rPr lang="it-IT" sz="1600" dirty="0"/>
              <a:t> </a:t>
            </a:r>
            <a:r>
              <a:rPr lang="it-IT" sz="1600" dirty="0" err="1"/>
              <a:t>Recina</a:t>
            </a:r>
            <a:r>
              <a:rPr lang="it-IT" sz="1600" dirty="0"/>
              <a:t> </a:t>
            </a:r>
            <a:r>
              <a:rPr lang="it-IT" sz="1600" dirty="0" err="1"/>
              <a:t>Futsal</a:t>
            </a:r>
            <a:r>
              <a:rPr lang="it-IT" sz="1600" dirty="0"/>
              <a:t> </a:t>
            </a:r>
            <a:r>
              <a:rPr lang="it-IT" sz="1600" dirty="0" smtClean="0"/>
              <a:t>Recanati, che gestisce gli impianti sportivi di via A. Moro dal 2003, ha proposto all’Amministrazione Comunale di contribuire ai costi per la ristrutturazione dell’impianto attraverso il pagamento di tutte </a:t>
            </a:r>
            <a:r>
              <a:rPr lang="it-IT" sz="1600" dirty="0"/>
              <a:t>le </a:t>
            </a:r>
            <a:r>
              <a:rPr lang="it-IT" sz="1600" dirty="0" smtClean="0"/>
              <a:t>spese relative alle prestazioni </a:t>
            </a:r>
            <a:r>
              <a:rPr lang="it-IT" sz="1600" dirty="0"/>
              <a:t>tecniche </a:t>
            </a:r>
            <a:r>
              <a:rPr lang="it-IT" sz="1600" dirty="0" smtClean="0"/>
              <a:t>nonché a rinunciare per i prossimi anni al contributo di gestione dell’impianto stesso (pari ad  €4,000,00).</a:t>
            </a:r>
            <a:r>
              <a:rPr lang="it-IT" dirty="0" smtClean="0"/>
              <a:t> </a:t>
            </a:r>
            <a:endParaRPr lang="it-IT" dirty="0"/>
          </a:p>
        </p:txBody>
      </p:sp>
    </p:spTree>
    <p:extLst>
      <p:ext uri="{BB962C8B-B14F-4D97-AF65-F5344CB8AC3E}">
        <p14:creationId xmlns:p14="http://schemas.microsoft.com/office/powerpoint/2010/main" xmlns="" val="5938953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84"/>
          <p:cNvSpPr txBox="1"/>
          <p:nvPr/>
        </p:nvSpPr>
        <p:spPr>
          <a:xfrm>
            <a:off x="1375475" y="209228"/>
            <a:ext cx="6393050" cy="628972"/>
          </a:xfrm>
          <a:prstGeom prst="rect">
            <a:avLst/>
          </a:prstGeom>
          <a:solidFill>
            <a:schemeClr val="bg2">
              <a:lumMod val="20000"/>
              <a:lumOff val="80000"/>
            </a:schemeClr>
          </a:solidFill>
          <a:ln>
            <a:noFill/>
          </a:ln>
        </p:spPr>
        <p:txBody>
          <a:bodyPr lIns="91425" tIns="45700" rIns="91425" bIns="45700" anchor="t" anchorCtr="0">
            <a:noAutofit/>
          </a:bodyPr>
          <a:lstStyle>
            <a:defPPr marR="0" lvl="0" algn="l" rtl="0">
              <a:lnSpc>
                <a:spcPct val="100000"/>
              </a:lnSpc>
              <a:spcBef>
                <a:spcPts val="0"/>
              </a:spcBef>
              <a:spcAft>
                <a:spcPts val="0"/>
              </a:spcAft>
            </a:defPPr>
            <a:lvl1pPr algn="ctr">
              <a:defRPr sz="1800">
                <a:latin typeface="Helvetica"/>
                <a:cs typeface="Helvetica"/>
              </a:defRPr>
            </a:lvl1pPr>
          </a:lstStyle>
          <a:p>
            <a:r>
              <a:rPr lang="it-IT" dirty="0" smtClean="0"/>
              <a:t>CARATTERISTICHE DELL’INTERVENTO DI RISTRUTTURAZIONE </a:t>
            </a:r>
            <a:endParaRPr lang="it-IT" dirty="0"/>
          </a:p>
        </p:txBody>
      </p:sp>
      <p:sp>
        <p:nvSpPr>
          <p:cNvPr id="6" name="CasellaDiTesto 5"/>
          <p:cNvSpPr txBox="1"/>
          <p:nvPr/>
        </p:nvSpPr>
        <p:spPr>
          <a:xfrm>
            <a:off x="1344478" y="1536174"/>
            <a:ext cx="6455044" cy="4247317"/>
          </a:xfrm>
          <a:prstGeom prst="rect">
            <a:avLst/>
          </a:prstGeom>
          <a:noFill/>
        </p:spPr>
        <p:txBody>
          <a:bodyPr wrap="square" rtlCol="0">
            <a:spAutoFit/>
          </a:bodyPr>
          <a:lstStyle/>
          <a:p>
            <a:pPr algn="just"/>
            <a:r>
              <a:rPr lang="it-IT" sz="1600" dirty="0"/>
              <a:t>I lavori che si andranno a </a:t>
            </a:r>
            <a:r>
              <a:rPr lang="it-IT" sz="1600" dirty="0" smtClean="0"/>
              <a:t>realizzare per </a:t>
            </a:r>
            <a:r>
              <a:rPr lang="it-IT" sz="1600" dirty="0"/>
              <a:t>la ristrutturazione e l’adeguamento funzionale </a:t>
            </a:r>
            <a:r>
              <a:rPr lang="it-IT" sz="1600" dirty="0" smtClean="0"/>
              <a:t>dell’impianto, </a:t>
            </a:r>
            <a:r>
              <a:rPr lang="it-IT" sz="1600" dirty="0"/>
              <a:t>conformi al D.M. 18/03/1996 </a:t>
            </a:r>
            <a:r>
              <a:rPr lang="it-IT" sz="1600" dirty="0" smtClean="0"/>
              <a:t>sulla Sicurezza </a:t>
            </a:r>
            <a:r>
              <a:rPr lang="it-IT" sz="1600" dirty="0"/>
              <a:t>per la costruzione </a:t>
            </a:r>
            <a:r>
              <a:rPr lang="it-IT" sz="1600" dirty="0" smtClean="0"/>
              <a:t>e l’esercizio </a:t>
            </a:r>
            <a:r>
              <a:rPr lang="it-IT" sz="1600" dirty="0"/>
              <a:t>degli impianti </a:t>
            </a:r>
            <a:r>
              <a:rPr lang="it-IT" sz="1600" dirty="0" smtClean="0"/>
              <a:t>sportivi, riguarderanno:</a:t>
            </a:r>
          </a:p>
          <a:p>
            <a:pPr algn="just"/>
            <a:endParaRPr lang="it-IT" sz="1600" dirty="0" smtClean="0"/>
          </a:p>
          <a:p>
            <a:pPr marL="285750" indent="-285750" algn="just">
              <a:buFontTx/>
              <a:buChar char="-"/>
            </a:pPr>
            <a:r>
              <a:rPr lang="it-IT" sz="1600" dirty="0" smtClean="0"/>
              <a:t>l’ ampliamento </a:t>
            </a:r>
            <a:r>
              <a:rPr lang="it-IT" sz="1600" dirty="0"/>
              <a:t>dell’esistente campo 1 con la realizzazione di una copertura in acciaio e </a:t>
            </a:r>
            <a:r>
              <a:rPr lang="it-IT" sz="1600" dirty="0" smtClean="0"/>
              <a:t>doppia membrana in </a:t>
            </a:r>
            <a:r>
              <a:rPr lang="it-IT" sz="1600" dirty="0" err="1" smtClean="0"/>
              <a:t>pvc</a:t>
            </a:r>
            <a:r>
              <a:rPr lang="it-IT" sz="1600" dirty="0" smtClean="0"/>
              <a:t> </a:t>
            </a:r>
            <a:r>
              <a:rPr lang="it-IT" sz="1600" dirty="0"/>
              <a:t>di forma semi </a:t>
            </a:r>
            <a:r>
              <a:rPr lang="it-IT" sz="1600" dirty="0" smtClean="0"/>
              <a:t>cilindrica completa di pareti laterali scorrevoli, di impianto di riscaldamento, di impianto di illuminazione e di sicurezza, di tribuna interna per n° 87 posti a sedere e di nuova pavimentazione sportiva tipo </a:t>
            </a:r>
            <a:r>
              <a:rPr lang="it-IT" sz="1600" dirty="0" err="1"/>
              <a:t>Pavisint</a:t>
            </a:r>
            <a:r>
              <a:rPr lang="it-IT" sz="1600" dirty="0"/>
              <a:t> </a:t>
            </a:r>
            <a:r>
              <a:rPr lang="it-IT" sz="1600" dirty="0" err="1"/>
              <a:t>sl</a:t>
            </a:r>
            <a:r>
              <a:rPr lang="it-IT" sz="1600" dirty="0"/>
              <a:t> </a:t>
            </a:r>
            <a:r>
              <a:rPr lang="it-IT" sz="1600" dirty="0" smtClean="0"/>
              <a:t>75;</a:t>
            </a:r>
          </a:p>
          <a:p>
            <a:pPr algn="just"/>
            <a:endParaRPr lang="it-IT" sz="1600" dirty="0" smtClean="0"/>
          </a:p>
          <a:p>
            <a:pPr marL="285750" indent="-285750" algn="just">
              <a:buFontTx/>
              <a:buChar char="-"/>
            </a:pPr>
            <a:r>
              <a:rPr lang="it-IT" sz="1600" dirty="0"/>
              <a:t>l</a:t>
            </a:r>
            <a:r>
              <a:rPr lang="it-IT" sz="1600" dirty="0" smtClean="0"/>
              <a:t>a realizzazione </a:t>
            </a:r>
            <a:r>
              <a:rPr lang="it-IT" sz="1600" dirty="0"/>
              <a:t>di bagni a servizio degli </a:t>
            </a:r>
            <a:r>
              <a:rPr lang="it-IT" sz="1600" dirty="0" smtClean="0"/>
              <a:t>spettatori;</a:t>
            </a:r>
          </a:p>
          <a:p>
            <a:pPr algn="just"/>
            <a:endParaRPr lang="it-IT" sz="1600" dirty="0" smtClean="0"/>
          </a:p>
          <a:p>
            <a:pPr marL="285750" indent="-285750" algn="just">
              <a:buFontTx/>
              <a:buChar char="-"/>
            </a:pPr>
            <a:r>
              <a:rPr lang="it-IT" sz="1600" dirty="0" smtClean="0"/>
              <a:t>la sistemazione dell’area esterna </a:t>
            </a:r>
            <a:r>
              <a:rPr lang="it-IT" sz="1600" dirty="0"/>
              <a:t>e realizzazione di un percorso di accesso per gli atleti con </a:t>
            </a:r>
            <a:r>
              <a:rPr lang="it-IT" sz="1600" dirty="0" smtClean="0"/>
              <a:t>pendenza inferiore </a:t>
            </a:r>
            <a:r>
              <a:rPr lang="it-IT" sz="1600" dirty="0"/>
              <a:t>all’8</a:t>
            </a:r>
            <a:r>
              <a:rPr lang="it-IT" sz="1600" dirty="0" smtClean="0"/>
              <a:t>%.</a:t>
            </a:r>
          </a:p>
          <a:p>
            <a:pPr marL="285750" indent="-285750">
              <a:buFontTx/>
              <a:buChar char="-"/>
            </a:pPr>
            <a:endParaRPr lang="it-IT" dirty="0"/>
          </a:p>
        </p:txBody>
      </p:sp>
    </p:spTree>
    <p:extLst>
      <p:ext uri="{BB962C8B-B14F-4D97-AF65-F5344CB8AC3E}">
        <p14:creationId xmlns:p14="http://schemas.microsoft.com/office/powerpoint/2010/main" xmlns="" val="14792981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84"/>
          <p:cNvSpPr txBox="1"/>
          <p:nvPr/>
        </p:nvSpPr>
        <p:spPr>
          <a:xfrm>
            <a:off x="1375475" y="209228"/>
            <a:ext cx="6393050" cy="550190"/>
          </a:xfrm>
          <a:prstGeom prst="rect">
            <a:avLst/>
          </a:prstGeom>
          <a:solidFill>
            <a:schemeClr val="bg2">
              <a:lumMod val="20000"/>
              <a:lumOff val="80000"/>
            </a:schemeClr>
          </a:solidFill>
          <a:ln>
            <a:noFill/>
          </a:ln>
        </p:spPr>
        <p:txBody>
          <a:bodyPr lIns="91425" tIns="45700" rIns="91425" bIns="45700" anchor="t" anchorCtr="0">
            <a:noAutofit/>
          </a:bodyPr>
          <a:lstStyle>
            <a:defPPr marR="0" lvl="0" algn="l" rtl="0">
              <a:lnSpc>
                <a:spcPct val="100000"/>
              </a:lnSpc>
              <a:spcBef>
                <a:spcPts val="0"/>
              </a:spcBef>
              <a:spcAft>
                <a:spcPts val="0"/>
              </a:spcAft>
            </a:defPPr>
            <a:lvl1pPr algn="ctr">
              <a:defRPr sz="1800">
                <a:latin typeface="Helvetica"/>
                <a:cs typeface="Helvetica"/>
              </a:defRPr>
            </a:lvl1pPr>
          </a:lstStyle>
          <a:p>
            <a:r>
              <a:rPr lang="it-IT" dirty="0" smtClean="0"/>
              <a:t>PLANIMETRIA GENERALE DI PROGETTO </a:t>
            </a:r>
            <a:endParaRPr lang="it-IT" dirty="0"/>
          </a:p>
        </p:txBody>
      </p:sp>
      <p:pic>
        <p:nvPicPr>
          <p:cNvPr id="2052" name="Picture 4" descr="\\Federico-vaio\scambio\PRESENTAZIONE Campo Calcio 5\Progetto - planimetria.jpg"/>
          <p:cNvPicPr>
            <a:picLocks noChangeAspect="1" noChangeArrowheads="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200025" y="1277770"/>
            <a:ext cx="8743950" cy="43024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659016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84"/>
          <p:cNvSpPr txBox="1"/>
          <p:nvPr/>
        </p:nvSpPr>
        <p:spPr>
          <a:xfrm>
            <a:off x="1375475" y="209228"/>
            <a:ext cx="6393050" cy="550190"/>
          </a:xfrm>
          <a:prstGeom prst="rect">
            <a:avLst/>
          </a:prstGeom>
          <a:solidFill>
            <a:schemeClr val="bg2">
              <a:lumMod val="20000"/>
              <a:lumOff val="80000"/>
            </a:schemeClr>
          </a:solidFill>
          <a:ln>
            <a:noFill/>
          </a:ln>
        </p:spPr>
        <p:txBody>
          <a:bodyPr lIns="91425" tIns="45700" rIns="91425" bIns="45700" anchor="t" anchorCtr="0">
            <a:noAutofit/>
          </a:bodyPr>
          <a:lstStyle>
            <a:defPPr marR="0" lvl="0" algn="l" rtl="0">
              <a:lnSpc>
                <a:spcPct val="100000"/>
              </a:lnSpc>
              <a:spcBef>
                <a:spcPts val="0"/>
              </a:spcBef>
              <a:spcAft>
                <a:spcPts val="0"/>
              </a:spcAft>
            </a:defPPr>
            <a:lvl1pPr algn="ctr">
              <a:defRPr sz="1800">
                <a:latin typeface="Helvetica"/>
                <a:cs typeface="Helvetica"/>
              </a:defRPr>
            </a:lvl1pPr>
          </a:lstStyle>
          <a:p>
            <a:r>
              <a:rPr lang="it-IT" dirty="0" smtClean="0"/>
              <a:t>PLANIMETRIA DI PROGETTO </a:t>
            </a:r>
            <a:endParaRPr lang="it-IT" dirty="0"/>
          </a:p>
        </p:txBody>
      </p:sp>
      <p:pic>
        <p:nvPicPr>
          <p:cNvPr id="2050" name="Picture 2" descr="\\Federico-vaio\scambio\PRESENTAZIONE Campo Calcio 5\Prog 1_100 PIANTA.jpg"/>
          <p:cNvPicPr>
            <a:picLocks noChangeAspect="1" noChangeArrowheads="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477510" y="791814"/>
            <a:ext cx="4237365" cy="6032606"/>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6"/>
          <p:cNvSpPr txBox="1"/>
          <p:nvPr/>
        </p:nvSpPr>
        <p:spPr>
          <a:xfrm>
            <a:off x="5143500" y="1782396"/>
            <a:ext cx="3676650" cy="3539430"/>
          </a:xfrm>
          <a:prstGeom prst="rect">
            <a:avLst/>
          </a:prstGeom>
          <a:noFill/>
        </p:spPr>
        <p:txBody>
          <a:bodyPr wrap="square" rtlCol="0">
            <a:spAutoFit/>
          </a:bodyPr>
          <a:lstStyle/>
          <a:p>
            <a:pPr algn="just"/>
            <a:r>
              <a:rPr lang="it-IT" sz="1600" dirty="0"/>
              <a:t>Lo spazio per l’attività sportiva è stato progettato sulla base del regolamento per gli impianti di gioco di cui al C.U. n°808 del 30/06/2015 della FIGC LND Divisione Calcio a 5 ed in particolare </a:t>
            </a:r>
            <a:r>
              <a:rPr lang="it-IT" sz="1600" dirty="0" smtClean="0"/>
              <a:t>l’area </a:t>
            </a:r>
            <a:r>
              <a:rPr lang="it-IT" sz="1600" dirty="0"/>
              <a:t>di gioco avrà dimensioni 34m di lunghezza e 18m di </a:t>
            </a:r>
            <a:r>
              <a:rPr lang="it-IT" sz="1600" dirty="0" smtClean="0"/>
              <a:t>larghezza garantendo la partecipazione ai campionati nazionali di serie B di calcio a 5.</a:t>
            </a:r>
          </a:p>
          <a:p>
            <a:pPr algn="just"/>
            <a:r>
              <a:rPr lang="it-IT" sz="1600" dirty="0" smtClean="0"/>
              <a:t>Le dimensioni saranno tali da garantire l’utilizzo dell’impianto anche per altre discipline quali ad esempio il basket, la pallavolo ed il tennis. </a:t>
            </a:r>
            <a:endParaRPr lang="it-IT" sz="1600" dirty="0"/>
          </a:p>
        </p:txBody>
      </p:sp>
    </p:spTree>
    <p:extLst>
      <p:ext uri="{BB962C8B-B14F-4D97-AF65-F5344CB8AC3E}">
        <p14:creationId xmlns:p14="http://schemas.microsoft.com/office/powerpoint/2010/main" xmlns="" val="23103524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84"/>
          <p:cNvSpPr txBox="1"/>
          <p:nvPr/>
        </p:nvSpPr>
        <p:spPr>
          <a:xfrm>
            <a:off x="1375475" y="209228"/>
            <a:ext cx="6393050" cy="550190"/>
          </a:xfrm>
          <a:prstGeom prst="rect">
            <a:avLst/>
          </a:prstGeom>
          <a:solidFill>
            <a:schemeClr val="bg2">
              <a:lumMod val="20000"/>
              <a:lumOff val="80000"/>
            </a:schemeClr>
          </a:solidFill>
          <a:ln>
            <a:noFill/>
          </a:ln>
        </p:spPr>
        <p:txBody>
          <a:bodyPr lIns="91425" tIns="45700" rIns="91425" bIns="45700" anchor="t" anchorCtr="0">
            <a:noAutofit/>
          </a:bodyPr>
          <a:lstStyle>
            <a:defPPr marR="0" lvl="0" algn="l" rtl="0">
              <a:lnSpc>
                <a:spcPct val="100000"/>
              </a:lnSpc>
              <a:spcBef>
                <a:spcPts val="0"/>
              </a:spcBef>
              <a:spcAft>
                <a:spcPts val="0"/>
              </a:spcAft>
            </a:defPPr>
            <a:lvl1pPr algn="ctr">
              <a:defRPr sz="1800">
                <a:latin typeface="Helvetica"/>
                <a:cs typeface="Helvetica"/>
              </a:defRPr>
            </a:lvl1pPr>
          </a:lstStyle>
          <a:p>
            <a:r>
              <a:rPr lang="it-IT" dirty="0" smtClean="0"/>
              <a:t>PROSPETTI </a:t>
            </a:r>
            <a:endParaRPr lang="it-IT" dirty="0"/>
          </a:p>
        </p:txBody>
      </p:sp>
      <p:pic>
        <p:nvPicPr>
          <p:cNvPr id="3074" name="Picture 2" descr="\\Federico-vaio\scambio\PRESENTAZIONE Campo Calcio 5\Prog 1_100 PROSPETTI.jpg"/>
          <p:cNvPicPr>
            <a:picLocks noChangeAspect="1" noChangeArrowheads="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158629" y="1364056"/>
            <a:ext cx="8826742" cy="412988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44467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84"/>
          <p:cNvSpPr txBox="1"/>
          <p:nvPr/>
        </p:nvSpPr>
        <p:spPr>
          <a:xfrm>
            <a:off x="1375475" y="209228"/>
            <a:ext cx="6393050" cy="550190"/>
          </a:xfrm>
          <a:prstGeom prst="rect">
            <a:avLst/>
          </a:prstGeom>
          <a:solidFill>
            <a:schemeClr val="bg2">
              <a:lumMod val="20000"/>
              <a:lumOff val="80000"/>
            </a:schemeClr>
          </a:solidFill>
          <a:ln>
            <a:noFill/>
          </a:ln>
        </p:spPr>
        <p:txBody>
          <a:bodyPr lIns="91425" tIns="45700" rIns="91425" bIns="45700" anchor="t" anchorCtr="0">
            <a:noAutofit/>
          </a:bodyPr>
          <a:lstStyle>
            <a:defPPr marR="0" lvl="0" algn="l" rtl="0">
              <a:lnSpc>
                <a:spcPct val="100000"/>
              </a:lnSpc>
              <a:spcBef>
                <a:spcPts val="0"/>
              </a:spcBef>
              <a:spcAft>
                <a:spcPts val="0"/>
              </a:spcAft>
            </a:defPPr>
            <a:lvl1pPr algn="ctr">
              <a:defRPr sz="1800">
                <a:latin typeface="Helvetica"/>
                <a:cs typeface="Helvetica"/>
              </a:defRPr>
            </a:lvl1pPr>
          </a:lstStyle>
          <a:p>
            <a:r>
              <a:rPr lang="it-IT" dirty="0" smtClean="0"/>
              <a:t>SEZIONI </a:t>
            </a:r>
            <a:endParaRPr lang="it-IT" dirty="0"/>
          </a:p>
        </p:txBody>
      </p:sp>
      <p:pic>
        <p:nvPicPr>
          <p:cNvPr id="5122" name="Picture 2" descr="\\Federico-vaio\scambio\PRESENTAZIONE Campo Calcio 5\Progetto - sezioni.jpg"/>
          <p:cNvPicPr>
            <a:picLocks noChangeAspect="1" noChangeArrowheads="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581025" y="1059228"/>
            <a:ext cx="7620000" cy="56158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562516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14174</TotalTime>
  <Words>652</Words>
  <Application>Microsoft Office PowerPoint</Application>
  <PresentationFormat>Presentazione su schermo (4:3)</PresentationFormat>
  <Paragraphs>51</Paragraphs>
  <Slides>12</Slides>
  <Notes>1</Notes>
  <HiddenSlides>0</HiddenSlides>
  <MMClips>0</MMClips>
  <ScaleCrop>false</ScaleCrop>
  <HeadingPairs>
    <vt:vector size="4" baseType="variant">
      <vt:variant>
        <vt:lpstr>Tema</vt:lpstr>
      </vt:variant>
      <vt:variant>
        <vt:i4>1</vt:i4>
      </vt:variant>
      <vt:variant>
        <vt:lpstr>Titoli diapositive</vt:lpstr>
      </vt:variant>
      <vt:variant>
        <vt:i4>12</vt:i4>
      </vt:variant>
    </vt:vector>
  </HeadingPairs>
  <TitlesOfParts>
    <vt:vector size="13" baseType="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ING GRAZIANO BRAVI</dc:creator>
  <cp:lastModifiedBy>Bibliouno</cp:lastModifiedBy>
  <cp:revision>161</cp:revision>
  <cp:lastPrinted>2016-12-12T11:00:31Z</cp:lastPrinted>
  <dcterms:modified xsi:type="dcterms:W3CDTF">2018-03-15T11:44:15Z</dcterms:modified>
</cp:coreProperties>
</file>